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2" r:id="rId2"/>
  </p:sldMasterIdLst>
  <p:sldIdLst>
    <p:sldId id="256" r:id="rId3"/>
    <p:sldId id="257" r:id="rId4"/>
    <p:sldId id="259" r:id="rId5"/>
    <p:sldId id="258" r:id="rId6"/>
    <p:sldId id="262" r:id="rId7"/>
    <p:sldId id="263" r:id="rId8"/>
    <p:sldId id="264" r:id="rId9"/>
    <p:sldId id="261" r:id="rId10"/>
    <p:sldId id="260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Friday, May 09,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671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29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239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48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May 09,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36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BdCn BT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BdCn B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BdCn B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BdCn B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utura BdCn B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Futura BdCn BT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Futura BdCn BT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Futura BdCn BT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Futura BdCn BT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Futura BdCn BT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2420888"/>
            <a:ext cx="8101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00B050"/>
                </a:solidFill>
              </a:rPr>
              <a:t>Doenças decorrentes da exposição </a:t>
            </a:r>
            <a:r>
              <a:rPr lang="pt-BR" sz="2800" b="1" dirty="0">
                <a:solidFill>
                  <a:srgbClr val="00B050"/>
                </a:solidFill>
              </a:rPr>
              <a:t>à vibração</a:t>
            </a:r>
          </a:p>
        </p:txBody>
      </p:sp>
      <p:sp>
        <p:nvSpPr>
          <p:cNvPr id="5" name="AutoShape 4" descr="data:image/jpeg;base64,/9j/4AAQSkZJRgABAQAAAQABAAD/2wCEAAkGBhQREBUUEhQWFBQWFxYZFhcVGRgZHRYbFhcXFxcYHRgYHSkfGBovGhUXIDIhIycpLC0sFx4xNTAqOCgtLSkBCQoKDgwOGg8PGi0jHiUsLS0pLCwpLSwsKiwsLDQpLCwpLCwsLCwvKSopLC0qLCwsLCwuLCwsKSwqLC0sKSwsLP/AABEIAJAA4AMBIgACEQEDEQH/xAAcAAEAAgMBAQEAAAAAAAAAAAAABQcDBAYCAQj/xAA+EAACAQMCBAMFBQYEBwEAAAABAgMABBESIQUGMUETIlEHFDJhcSNCgZHBM1JicqGxFUPh8SSCkpPR0vCD/8QAGwEBAAIDAQEAAAAAAAAAAAAAAAMEAQIFBgf/xAAxEQACAgEDAQQJAwUAAAAAAAAAAQIDEQQhMRIFIkFRBhMyYXGRodHwI4GxFGKyweH/2gAMAwEAAhEDEQA/ALwpSlAKUpQClKUApSlARHMHH0s41dw7s7rHFGgy0kjZ0ouTjsTk4AA3rlOCcbk4jNNE14IHjwZLe0AygO2Dcsp1tnYlAoB2qE9rvMi29yhZvNHGxiXJBYvgNg4wu2xbqFGB8RrN7OuYpJrYy2tpBlifEGsROxBYDcIVk77sVPXPrVTU+sSTjx7vzj4G8Uje5n5VaKMtazXIeNS3hm4nKzADJViXyrkKcMpGD2Oa56y4xewnNtcySmSE3UC3B8VJYxhpIXJOUmXoGQgEHcA711vFebI0GbuOa2DZTLx5XcEY8SMsD65+Wag7OCwhaxAugotklWJZPL4glA1atSjoPT13+fnY6rUVOSkpYztlN+Gf5/ksdEZI6nlDnr3po450WOWSJZomR9Uc6EDVoLAEOpOGQ7j1NdhmqevLuC0gtDbTxTyWUgYIjrrljfUsiKiE5Yq4wP4at6KTUAfUA4Pzr0Gi1Dvr6msbtcY+D/dFecelnulKVdNBSlKAUpSgFKUoDy6A9Rn5GsBtSPgOPkdx+R6fhWzSgIW+4PHIcyR6WHR49iPoVwwrEtrcIPspFnT92Xc49NY3z9Q1T2KxPagnPQ+o2P8ArWjgufE26mczdPAx+3ie3cf5i5wP/wBE6D+bFbENpMo1QTLMnYH9HT9Q1TLxN0IEg/Ij9D/SoyTgULNmMtBJ/ASp/EDZvxzUbra4+3/DbqyT1KUqcjFKUoBQ0qJ5pbFpIdU6gAE+7LqlYZHlQaScnpkDIznI60Bv3N6kYzI6oPV2Cj8zX23u1kQOjK6kZVkIYEeoIOCKpnjEq2zqJIwLp08TwYwkssSn4TPfXQkbPXaNR3xtucNrzfdxkFHUac4DNNKAD1GGkCn66PoKt0aK69ZhHYindCHtMmfbhy3DN7q51eM0hiVY8apAULYAIPQqB0+8K6XkjlmOwtUjUMCQpYMRnJGSD6nJP+lVDzJczXM/vFwTP5dJUAL4SjcGNVOxB3Pc+tdHy97UGtwiXLG5hPwyrvLGq4BLjH2qD12YfxVjWdm6iuGfmjNGorkzsOZrvh73cCXIaKWFhJDKwaJcqNWkTnCtnO6asE4rleJcZgnu47yKU3z27HRaskgkj1MD9mYUKv2IDgjYeauw5p53trS1SZiJlm0iGOPS3jZ7rnYrvuTnrjqar++5+mvS0cH/AA9qjBWhGqNpMjLK8iEFN8jCAfjVHTaa25pQiT22Qgstnf8AIllDPdXvEIvE+3k8JdefhhADMNzkFwfoFAAG9dxmqZm5zLRiExPBbhQnh2phlTSOmYpolY9vhbJ+vWTsInWNLq1me4gDKGNq0ySx4ZQwe1kaWOUgdVCxtjOB0q1Zp7KdpxwQxsjP2WWrSvKGvVQm4pSlAKUpQClKUApSlAKUpQCvEkQYYIzXulAKUpQClKUArU4pfCCGSVvhjRnbtsoJP9q+8T4gkEMkshwkaM7H0Cgk/wBq4jnPj8j8vvI6+FNPFEpjXzFPeGChSDuPIf71lLLwYZWVvcPLqnkOZZ2Mrn+fcKPkF0gfIVmrHJKsa7kDbA3AzjsM4rFwXmVYruLXpMbMVyRuuR16kMM9xjeveeshpa1FeC4OH0ytm2b9zavG2l1Kn0PzrRXh6CTxAoD4xqHfPqOhro+b5M3GP3UX+uT+tQtT1YthGUluRSzBtJkMlmIrldWdBDeCCfLGxOp1A7Z3I+pqVjgCliBgsQW+ZAx/atHie8tuvfxC34Khz+O4qRzUWnrhCUklw9v3WSS2Tkk2KluSeMGz4jFg4iumEUoHdznwZMDuGyufRqgL+98IKcZBcA/IHO+3oAajuIXoRG8MDC4dSDIpDLgqwJTGQ2D17VB2h0W1Sg+Ub6fqjJSP1CtfahOTeMe9WMEpcSM0aeIwAHn0jXkDoc52qa1V4fGNjtn2lKUApSlAKUpQClKUApSlAKUpQClKUApSlAQfOPAXvbN4EcJrZMlhqBVXVmUj0IGK4DnCy1/4osaF5hcWMhRQS5giSLDKv3lDeL8PfPyq2sV88MZz39f9a2jLpkpeRhrKwfnSN0kwwKv1wRg9eoB7fTr8qwX1hG0bg6UBG7aVGMd8kVeXHeRLO7YtJFpkP+bETG/yyy/F/wA2aoybgc07SgMHhtppCyudEjLE7IFLhCpY4z8GBkZzXp6+1I3wknDvY+fgcx6V1yT6tjPDxGedsvHJKNICzRQysrAdM4XY/ic+tbbWkgAJhnAPQmCb/wBNvxrLb873sSQ6muHkQ5kbWjRyBd9AiCE7r5c+XSTnekvtfuXONoXKyFUKaAGIKIniSHzBQfFLHTkqFAqi+09bp10uCx8GT/0tNm6kRUVhLeTotqhkMJLSMMAJlSFUlsYJ32znbpWThvAL+fxdClhHK8Z88YwyYDDcb7nGflU/w7nVI3uZixnuGMUMStoGoQLhZZpU+zUM8jEtqO2AK6jl3lu4t4Vje6O2pmEccfxuxdvPIGLbnHQV5fX+kmrpsnLaO6xs99ty5Xoa3FLkrnjHBbmAxyXEDRxoSXkBDKCRpTOknA3O5AFSvBeX7m81mAwhV0+Z3fcsCdtCMOm/4j1qwzw2QjBuZMehSDG/XP2e9V/zbyq/D0nntBmKeIxXKZ0CMM6lpVVAAFKgqRp8uokfLOg9Lrbk6rGlOTWJLPyw0Yn2fBNSXC8CZ4dyfxG13tpbaFmzrEbygSAjujQlA4OCsmnPY5GBWu3MF1ZTlJZ3icBSUZkk1hjpDJFNJiZdj+yeNgRgx1g5btJeNa5I5IbYRotv4QEjtbRg5dVUFc+IFALhgdKlQO9bNzy5aWqyrex3oMjgNpEaQzqGGhEZWKogAGI3kB8u2TVtynOTlPlm+IpYR3vLPHridvMsU0DBsXEOuPSyEBopLeUl43zn7x6YIFdNUVwDi1vcITbMpAPnUDSyMeodCAyP/MM1K1kwKUpQClKUApSlAKUpQClKUApSlAKUpQClKUBrcQtvEjdNRXWjLkdV1KRkfMZqqeS+HJDDLBhRLC7QzEDKsyEhWAPVSDkg43JqzeYuMraW0s7jKxoWwOrHoqj5liB+NVpynAbeyM0u8kmqWXpuzEscYGOrH866GhUm3gr3tYOXmXDMNtmYbdNiRt8tq8MoOxGfr/4rLcShmZgAoJJAHbPb6Vg93lmkS3twDPKdKauigbu7fwqATn+9e0ssjVV12eCONGLlLETFBm2fxIEVgQVmgOyXEZ+JCOmrrg9ia6KBx4UQWV5LWQ4tpWLExNv/AMJKPEVdWrZXfOMaSDtXLeE9sro0Z8WNz46sTqz95xsNQIww7EEVscM4/Fbs6uPFtLlc3EWDuOnjJ6sPvAb7Z2IzXie3ezYaitaqhd7GWl4rzXvX14OtpLpQfq58efkWjy7xfx4/MTqU41HOJOvmDeGisdjkKNqlZYwwKsAQQQQRkEHYgg9sGuQ4AUguFE2iXxgPdL0gM0yadonk6iUL0xjWB65z2Oa+SaytV25hw91+e76cHfreY7lJXfs9mj43HBA0kcUx1RyRtoaOMfGA2Rkp6A5Ix65rvr2w4vwyN8MnF7To0cwJmCkYYd9Q/wCrPXTU7x7hHvEY0N4c0bCSCUdY5F6H5qfhYdwTUTyFzdeT3z20q5jXxJJS+S0DYUGEN0KiTJHU6JEOdq9r2Tr1qqsS9pc/cpXV9D9xp8i3VtPdxXXDkypUxXNuzEPaBhlWjyfNDqGCu4GxUKcirZFVFzJbrZ8z2L2uEa6BW4RNtQLEFmA9cA9Osed6t0GuwQH2lKUApSlAKUpQClKUApSlAKUpQClaPGeMxWsRlncIgwM7nJJwqgDdmJ6ADNRrcxzN+xsp29GlMcK/jrbWP+igJz3hdWnUNXpkZ/LrXvNcVxXlSe/dGnFvbaHRw8AaS4Gg50i4YII+m+FPXH17IUBWntk4kXa1s1O0jmWQbbrEQI1PyMjDt935GormviONMC7KoGsfT4R+v4itDmbmRV4xPPJ5kRxAmrZQIkyRncD7RmO/UjtULc8djd2dpULMcnBB6+gG+K9R2ZTGEIynjz58+Dl6qUm8I+3NwEXUenQAZySeigdyew+dWj7M+TGtkNzcjF1MuCvaGPqIvrsC3z2rj/Zzwhbjiiu41Jbw+IBtgSOwWM4650hz8sCrqAqn2vrJWWOpcL6k+kpUY9fiyrPa1y94ciX6DbAiud+xIEMmPkcqT6MPQ1W8vBjk+GQo+JNv2b98dtBHUf3r9JcSsEnieKVQySKVZT3DDBqgZ+HPazSWspOuEkKT1eMn7KTY4OV647jBrfsm2Nn6FnxX2NdVFx/Uj+585Z5gjjikt7tT7ozedQTqs5M51LjJEerzBl3U7+tWDwTjbpKLS5YNIV1W8w+G6jHcY2EoBGpR1zkdarprRSxYjcqVO58w9D6/I9a37DjKxxC2vGY2oK+DOv7S0YfAcjcqOzdQNiCK896Rejj6XdUsp+0lyv7kv8l4ljRa5NqEn8PsWxXJcyXs9jexXFnD40lyj27Rg4Duo1wOx6eXz+hwCMjtv8A405b3e50+8BdSOnwXMfaaM9O41L2zkbEV553XTbCcDLWssVwMAE4jca8ZOM6C3X/b5/2e5aXWRUuHt7mmdizE4Mz8iez2SCc33EJfHv5BjPVYQR8K+pxtkbAbAdz32K0bXjcEhQRzRuZAxQK6tqCHDlcHzYOxx0rfr6Ec4UpXzNYbS5B9pTNKZApSlZApSlAKUpQClKUBp8W4RHdRNFMoeNwAQcjocggjcEEAgjuKiouC3kW0V4JFHQXUIkbr3kjeMnbbJBPqTXQ0oDnpE4lk6WsiOxKzg/lrOPzrVvrriMMTyO1kFRWZtp+igserY6DvXV1yftTndOEXfhhizR6RpUscOwVth20k79qAprhzM0Qd/jkzI52GWlJcnbp8Va9vIXmcSMylSdKKSFKg4DZ+/nPr8q3beZWHkZWAA+Ehu38JrBFdK0jYXOnKtJtgdDpyTk/h0r3qhCMIJPj6nCzJylsd57JYJC12Y5EVvFTWHiLZUxgxYdZFIA+02wetd3cWt+wwlxbIfX3eRvyBnArmvY1ZgWck5yXmmfJ7FYjoj09tOO/fNWDXidTJStk15s7VaxBIgV4LdspEl8wJ6GGCJMf9zxN6r72l8n+6pHeiaadlYR3DykMTG+AhwigAK++AB8R69Kt+tLjHC1uYJIZN0kRkbvswxn6jr+FaV2OuamvAzKKksMoKKUOoZSGU9CO9R/FoJCkmnzqykFDjK7dU9fofwIrXa1ktZClwojlViGyxhLadtW+Y5MjByDnfet634mHIADM5YKqIPELE9APDyM/KvYLW031d+ST+P58jkOmdc+6sokuG8SEkMZXyL+0RITqMEqgF5LXVucE/aWjb4bK6gRXacP44l1ZtHdtEhkQoX1KIp1kUhZYi5Gr+U7qwwQNhXSco8uj/AAu0guohqjRCUcA6HU5B+TD1G9V/zT7L7nxpbhIreQrrkVkQL4w6tHNFsuplLAGNd23yK+cazs2u+WU8POcpfnJ3YWuJ99kXBp2u4pT+whikxkHeSY6JkVkHh7SQkkbEBx1zmrpqovYvdjx5cTuVlQSRxuFJkVSELmTqXTT4bL3zr+9tbjGumRnxjWMio6NzcyagfsY28uP81l+9/ID+ZFYrziD5K7DffHp9fpUFtKnvkymSTXAHzol6O4qEF0w6nP1rbglLDJGP1qBRnV4k0VGWxIm9HzrLFMG6VHV6jfScisxvedzLqWNiTpWpb3RJwa26txkpLKIXFx2YpSlbGopSlAKUpQHwmuK9pHNvgQG2hJ96uEYJpbHgr0aZiDlQN8Y3J6d67Vqrrm72XyXN09xb3CxmYIJY5Yw6toGAQeo27EHffO2K0n1dPd5No4z3uDg+JvcOq48GVgoVmuIlkZgBjeQrn/7tUr7NLVbjiDxXVvbDTbahGIo2Vj4ukyAkHGBgYPXNZpfY1dncNZA57oxGM9wsahj07V1/I3IL2Usk9xKs0zKI1KKUVIwdRABO5LY3PpVTTV3VvvSyt/zks3Trku6jtUiAAAGANgB0GOmB2r3SlXioK8s30rxc5xtnPyqIN9HqwZI9XTGtMk+mM5zj5UBRkPEVtiYrnxIJS8jN4yuutmcktqI83bfJzXue9inGkTQsp6q2lsnt8TDG+O1XbPx+CFgJbmGI+kkqJ2HZm9MVqcV4hwm6AFxLYzAbDxJIGxn0JbI/A1zp6CMp9ak0y5HVtR6WkVpYc43dpEscdxJIo+ElI5dO/wAOtt+nQM21dNyV7UpLm8jtZxCTKrlWjyGVkGcOgZ13HQhhjHSsE3DeWgT5IHI3Ih8eTH/bJArTt/aDZ283g8J4W8tw3fwvDJ1dySDJoyRnOB8xVmqqcPalkhnOMuI4Mc3K8iccmj4eQhAF0vieQRynZwm2ZoHHlfTsCR3QV3VnzC94LiFo/dmgcR3J1BwAyB/s2XGcg4yQMZ6VonlrxkWbisvi3EIMoiibwkh1AgBCmJDt5dRbcj5Vu2nINqkWqJZbN2AZzDNKCCB97LENj5g1YISW95bQBEBBEAAJJNjgfuo2Pzb8jWIeAM6X8Rj8TbyE/UqCB9K4XnFpOHwrK3FmKHJjEkUMkjgYyscmgnOD1OcHsela3BfaaJNK2/EFdyQBFfxYJJPRZ4Ap+XmQ1hrOxlPBZENmHGQuMfvKRn6A17WM+h/KuKHNHGC7D3aI4JK+Aqy5HYOZLmJh230D9K3+BcU4zcFhLBb2unGGlV315znCRy+XG3Vz1/KF0J+JurMHTmM+h/KvUcBJ9BW3JMFXLVqDjC/un+lUbrtNp5KNs8Eqc5rZG3DbhelZqg5OIuTscemP1rasuJZ2cj69Kg0/bOlss9VHK8m+DE6ZpZZJUrypzXqu2nkrilKVkClKUApSlAKUpQClKUBDcz3KiLQ0E9xrBwkAIPlI6vqUJ1HVh0NcJdcleNqYcEi1YGGubsszdsMFLYwB+8fT6WmRX2gKRn9mt4F1i14ba4wDo8aRjkjfdiD6gf71rJ7Hrcya5ZXfY6lRFjBY9GGCcD5b59aujivD2lUBWxjqD0NRT8vuBsVP4n9RVuhVY7/JDNzzsaHLvK/D1QRLZwg4GdUavqx3JfOW2qL5y4jb20Rt7G6trGUsRIsEOtzgYCgQA+G+T3Utvtjv1HD+GSxuDhPnk5OO+MdK3/8AAofePePCQTYK+IBhiD2JGNQ+uahuUVLu8G8G2tymPZzfXtoJfE4TPdPK4Mlw7FWcKAVB8dfMAdwcj8xVvx8eyoJjKkqCVLA6T3GVyD6ZBqUlgDAg7g1HtwMZ2YgemP1qI3NG3VWfGyo588RGtHyDkqMeU/0OdxWpzB7MbG7iZDbxxM3+ZCiIw3ztgYP4g9TXS29kqdBv6962KArfhXInEuHYFleJNEAcQXAZVHTAB85H/KUFWFb5KKWXSxA1DOcHG4z3wds1mr5QETfTOSRjb6VoV0jLkVrtw1D2/LNeV13Yl10/WRsz8fD4Fuu+MVjBCAVkS3Y9Afyqahs1XoKzYqOn0c2/Vn8l/szLU+SNbh9sUXB/2rar4BX2vU01RpgoR4RUby8n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701" y="4149080"/>
            <a:ext cx="3477749" cy="223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63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648488"/>
              </p:ext>
            </p:extLst>
          </p:nvPr>
        </p:nvGraphicFramePr>
        <p:xfrm>
          <a:off x="705790" y="1196752"/>
          <a:ext cx="7898658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Planilha" r:id="rId3" imgW="3800551" imgH="2485949" progId="Excel.Sheet.12">
                  <p:embed/>
                </p:oleObj>
              </mc:Choice>
              <mc:Fallback>
                <p:oleObj name="Planilha" r:id="rId3" imgW="3800551" imgH="24859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5790" y="1196752"/>
                        <a:ext cx="7898658" cy="540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259632" y="395953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chemeClr val="tx2"/>
                </a:solidFill>
              </a:rPr>
              <a:t>CID por exposição a vibrações</a:t>
            </a:r>
            <a:endParaRPr lang="pt-BR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15616" y="2473732"/>
            <a:ext cx="6646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00B050"/>
                </a:solidFill>
              </a:rPr>
              <a:t>NTEP – Nexo Técnico Epidemiológico</a:t>
            </a:r>
            <a:endParaRPr lang="pt-BR" sz="2800" b="1" dirty="0">
              <a:solidFill>
                <a:srgbClr val="00B05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115617" y="4057908"/>
            <a:ext cx="7272808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2"/>
                </a:solidFill>
              </a:rPr>
              <a:t>Previsão de doenças decorrentes da exposição à vibrações – </a:t>
            </a:r>
          </a:p>
          <a:p>
            <a:pPr algn="ctr"/>
            <a:r>
              <a:rPr lang="pt-BR" sz="2800" b="1" dirty="0" smtClean="0">
                <a:solidFill>
                  <a:schemeClr val="tx2"/>
                </a:solidFill>
              </a:rPr>
              <a:t>Lista de doenças do Decreto 3.048/99</a:t>
            </a:r>
            <a:endParaRPr lang="pt-BR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6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73" y="1805301"/>
            <a:ext cx="7231311" cy="320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228232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5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24279"/>
              </p:ext>
            </p:extLst>
          </p:nvPr>
        </p:nvGraphicFramePr>
        <p:xfrm>
          <a:off x="395536" y="1030635"/>
          <a:ext cx="8424936" cy="238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93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u="none" strike="noStrike" dirty="0">
                          <a:effectLst/>
                        </a:rPr>
                        <a:t> </a:t>
                      </a:r>
                      <a:r>
                        <a:rPr lang="pt-BR" sz="1200" b="1" u="none" strike="noStrike" dirty="0">
                          <a:effectLst/>
                        </a:rPr>
                        <a:t>DOENÇAS DO SISTEMA OSTEOMUSCULAR E DO TECIDO </a:t>
                      </a:r>
                      <a:r>
                        <a:rPr lang="pt-BR" sz="1200" b="1" u="none" strike="noStrike" dirty="0" smtClean="0">
                          <a:effectLst/>
                        </a:rPr>
                        <a:t>CONJUNTIVO, RELACIONADAS </a:t>
                      </a:r>
                      <a:r>
                        <a:rPr lang="pt-BR" sz="1200" b="1" u="none" strike="noStrike" dirty="0">
                          <a:effectLst/>
                        </a:rPr>
                        <a:t>COM O TRABALHO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9"/>
            <a:ext cx="7933222" cy="345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6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54949"/>
              </p:ext>
            </p:extLst>
          </p:nvPr>
        </p:nvGraphicFramePr>
        <p:xfrm>
          <a:off x="395536" y="1030635"/>
          <a:ext cx="8424936" cy="238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93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u="none" strike="noStrike" dirty="0">
                          <a:effectLst/>
                        </a:rPr>
                        <a:t> </a:t>
                      </a:r>
                      <a:r>
                        <a:rPr lang="pt-BR" sz="1200" b="1" u="none" strike="noStrike" dirty="0">
                          <a:effectLst/>
                        </a:rPr>
                        <a:t>DOENÇAS DO SISTEMA OSTEOMUSCULAR E DO TECIDO </a:t>
                      </a:r>
                      <a:r>
                        <a:rPr lang="pt-BR" sz="1200" b="1" u="none" strike="noStrike" dirty="0" smtClean="0">
                          <a:effectLst/>
                        </a:rPr>
                        <a:t>CONJUNTIVO, RELACIONADAS </a:t>
                      </a:r>
                      <a:r>
                        <a:rPr lang="pt-BR" sz="1200" b="1" u="none" strike="noStrike" dirty="0">
                          <a:effectLst/>
                        </a:rPr>
                        <a:t>COM O TRABALHO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65" y="1844824"/>
            <a:ext cx="7953883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9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075207"/>
              </p:ext>
            </p:extLst>
          </p:nvPr>
        </p:nvGraphicFramePr>
        <p:xfrm>
          <a:off x="395536" y="692696"/>
          <a:ext cx="8424936" cy="238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93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500" u="none" strike="noStrike" dirty="0">
                          <a:effectLst/>
                        </a:rPr>
                        <a:t> </a:t>
                      </a:r>
                      <a:r>
                        <a:rPr lang="pt-BR" sz="1200" b="1" u="none" strike="noStrike" dirty="0">
                          <a:effectLst/>
                        </a:rPr>
                        <a:t>DOENÇAS DO SISTEMA OSTEOMUSCULAR E DO TECIDO </a:t>
                      </a:r>
                      <a:r>
                        <a:rPr lang="pt-BR" sz="1200" b="1" u="none" strike="noStrike" dirty="0" smtClean="0">
                          <a:effectLst/>
                        </a:rPr>
                        <a:t>CONJUNTIVO, RELACIONADAS </a:t>
                      </a:r>
                      <a:r>
                        <a:rPr lang="pt-BR" sz="1200" b="1" u="none" strike="noStrike" dirty="0">
                          <a:effectLst/>
                        </a:rPr>
                        <a:t>COM O TRABALHO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76435"/>
            <a:ext cx="7488832" cy="5204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6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15616" y="2473732"/>
            <a:ext cx="6646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00B050"/>
                </a:solidFill>
              </a:rPr>
              <a:t>NTEP – Nexo Técnico Epidemiológico</a:t>
            </a:r>
            <a:endParaRPr lang="pt-BR" sz="2800" b="1" dirty="0">
              <a:solidFill>
                <a:srgbClr val="00B05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115617" y="4057908"/>
            <a:ext cx="7272808" cy="18158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2"/>
                </a:solidFill>
              </a:rPr>
              <a:t>Previsão de doenças decorrentes da exposição à vibrações</a:t>
            </a:r>
            <a:r>
              <a:rPr lang="pt-BR" sz="2800" b="1" dirty="0">
                <a:solidFill>
                  <a:schemeClr val="tx2"/>
                </a:solidFill>
              </a:rPr>
              <a:t> </a:t>
            </a:r>
            <a:r>
              <a:rPr lang="pt-BR" sz="2800" b="1" dirty="0" smtClean="0">
                <a:solidFill>
                  <a:schemeClr val="tx2"/>
                </a:solidFill>
              </a:rPr>
              <a:t>no segmento </a:t>
            </a:r>
            <a:r>
              <a:rPr lang="pt-BR" sz="2800" b="1" dirty="0">
                <a:solidFill>
                  <a:schemeClr val="tx2"/>
                </a:solidFill>
              </a:rPr>
              <a:t>de transportes (</a:t>
            </a:r>
            <a:r>
              <a:rPr lang="pt-BR" sz="2800" b="1" dirty="0" smtClean="0">
                <a:solidFill>
                  <a:schemeClr val="tx2"/>
                </a:solidFill>
              </a:rPr>
              <a:t>CNAE:49.21-3/01)</a:t>
            </a:r>
          </a:p>
          <a:p>
            <a:pPr algn="ctr"/>
            <a:endParaRPr lang="pt-BR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526196"/>
              </p:ext>
            </p:extLst>
          </p:nvPr>
        </p:nvGraphicFramePr>
        <p:xfrm>
          <a:off x="467544" y="908720"/>
          <a:ext cx="8208912" cy="577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891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</a:rPr>
                        <a:t>CNAE:4921-3/01:TRANSPORTE RODOVIÁRIO COLETIVO DE PASSAGEIROS, COM ITINERÁRIO </a:t>
                      </a:r>
                      <a:r>
                        <a:rPr lang="pt-BR" sz="1200" b="1" u="none" strike="noStrike" dirty="0" smtClean="0">
                          <a:effectLst/>
                        </a:rPr>
                        <a:t>FIXO</a:t>
                      </a:r>
                      <a:r>
                        <a:rPr lang="pt-BR" sz="1200" b="1" u="none" strike="noStrike" baseline="0" dirty="0" smtClean="0">
                          <a:effectLst/>
                        </a:rPr>
                        <a:t> -  SAT: 3%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5174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u="none" strike="noStrike" dirty="0">
                          <a:effectLst/>
                        </a:rPr>
                        <a:t>Abaixo encontram-se os </a:t>
                      </a:r>
                      <a:r>
                        <a:rPr lang="pt-BR" sz="1200" b="1" u="none" strike="noStrike" dirty="0" err="1">
                          <a:effectLst/>
                        </a:rPr>
                        <a:t>CID´s</a:t>
                      </a:r>
                      <a:r>
                        <a:rPr lang="pt-BR" sz="1200" b="1" u="none" strike="noStrike" dirty="0">
                          <a:effectLst/>
                        </a:rPr>
                        <a:t> relacionados com este CNAE.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595754"/>
              </p:ext>
            </p:extLst>
          </p:nvPr>
        </p:nvGraphicFramePr>
        <p:xfrm>
          <a:off x="467544" y="1988840"/>
          <a:ext cx="8208912" cy="3853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8912"/>
              </a:tblGrid>
              <a:tr h="28803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effectLst/>
                        </a:rPr>
                        <a:t>A15-Tuberculose respiratória, com confirmação bacteriológica e histológica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effectLst/>
                        </a:rPr>
                        <a:t>A16-Tuberculose das vias respiratórias, sem confirmação bacteriológica ou histológica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766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A17-Tuberculose do sistema nervoso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766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A18-Tuberculose de outros órgãos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877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A19-Tuberculose miliar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E10-Diabetes mellitus insulino-dependente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E11-Diabetes mellitus não-insulino-dependente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effectLst/>
                        </a:rPr>
                        <a:t>E12-Diabetes mellitus relacionado com a desnutrição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effectLst/>
                        </a:rPr>
                        <a:t>E13-Outros tipos especificados de diabetes mellitus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34454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effectLst/>
                        </a:rPr>
                        <a:t>E14-Diabetes mellitus não especificado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30352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effectLst/>
                        </a:rPr>
                        <a:t>F10-Transtornos mentais e comportamentais devidos ao uso de álcool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  <a:tr h="303524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t-BR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...</a:t>
                      </a:r>
                      <a:endParaRPr lang="pt-BR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24" marR="3524" marT="3524" marB="0" anchor="b"/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4572000" y="60119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 smtClean="0"/>
              <a:t>Total de 219 doenças relacionadas.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35265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11616"/>
            <a:ext cx="1671363" cy="571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635273"/>
              </p:ext>
            </p:extLst>
          </p:nvPr>
        </p:nvGraphicFramePr>
        <p:xfrm>
          <a:off x="323528" y="454571"/>
          <a:ext cx="8640960" cy="238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5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pt-BR" sz="15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Relação</a:t>
                      </a:r>
                      <a:r>
                        <a:rPr lang="pt-BR" sz="1500" b="1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de </a:t>
                      </a:r>
                      <a:r>
                        <a:rPr lang="pt-BR" sz="1500" b="1" u="none" strike="noStrik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CIDs</a:t>
                      </a:r>
                      <a:r>
                        <a:rPr lang="pt-BR" sz="1500" b="1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previstos no NTEP no CNAE </a:t>
                      </a:r>
                      <a:r>
                        <a:rPr lang="pt-BR" sz="15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4921-3/01,decorrentes</a:t>
                      </a:r>
                      <a:r>
                        <a:rPr lang="pt-BR" sz="1500" b="1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da exposição a vibrações</a:t>
                      </a:r>
                      <a:endParaRPr lang="pt-BR" sz="15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276370"/>
              </p:ext>
            </p:extLst>
          </p:nvPr>
        </p:nvGraphicFramePr>
        <p:xfrm>
          <a:off x="2267744" y="1340768"/>
          <a:ext cx="5112568" cy="207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256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M25-Outros transtornos articulares não classificados em outra parte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897927"/>
              </p:ext>
            </p:extLst>
          </p:nvPr>
        </p:nvGraphicFramePr>
        <p:xfrm>
          <a:off x="2267744" y="1628800"/>
          <a:ext cx="5112568" cy="207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1256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M53-Outras </a:t>
                      </a:r>
                      <a:r>
                        <a:rPr lang="pt-BR" sz="1300" u="none" strike="noStrike" dirty="0" err="1">
                          <a:effectLst/>
                        </a:rPr>
                        <a:t>dorsopatias</a:t>
                      </a:r>
                      <a:r>
                        <a:rPr lang="pt-BR" sz="1300" u="none" strike="noStrike" dirty="0">
                          <a:effectLst/>
                        </a:rPr>
                        <a:t> não classificadas em outra parte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 rot="20009776">
            <a:off x="2249811" y="3484927"/>
            <a:ext cx="5461753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pt-BR" sz="3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Não existe previsão para VCI</a:t>
            </a:r>
            <a:endParaRPr lang="pt-BR" sz="3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663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120133"/>
            <a:ext cx="607695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000" b="1" dirty="0">
                <a:solidFill>
                  <a:srgbClr val="FFFFFF"/>
                </a:solidFill>
                <a:latin typeface="Futura BdCn BT" pitchFamily="34" charset="0"/>
              </a:rPr>
              <a:t>3º Encontro de Representantes Empresariais de SST – Julho/2012</a:t>
            </a:r>
            <a:endParaRPr lang="pt-BR" sz="2000" dirty="0">
              <a:ln>
                <a:solidFill>
                  <a:srgbClr val="800000"/>
                </a:solidFill>
              </a:ln>
              <a:solidFill>
                <a:srgbClr val="FFFFFF"/>
              </a:solidFill>
              <a:effectLst>
                <a:outerShdw blurRad="38100" dir="2700000" algn="tl">
                  <a:srgbClr val="000000">
                    <a:alpha val="70000"/>
                  </a:srgbClr>
                </a:outerShdw>
              </a:effectLst>
              <a:latin typeface="Futura BdCn BT" pitchFamily="34" charset="0"/>
            </a:endParaRPr>
          </a:p>
        </p:txBody>
      </p:sp>
      <p:sp>
        <p:nvSpPr>
          <p:cNvPr id="14" name="Retângulo 8"/>
          <p:cNvSpPr/>
          <p:nvPr/>
        </p:nvSpPr>
        <p:spPr>
          <a:xfrm>
            <a:off x="165100" y="3814763"/>
            <a:ext cx="4940300" cy="1622425"/>
          </a:xfrm>
          <a:prstGeom prst="rect">
            <a:avLst/>
          </a:prstGeom>
          <a:solidFill>
            <a:srgbClr val="3C60A7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16" name="Retângulo 11"/>
          <p:cNvSpPr/>
          <p:nvPr/>
        </p:nvSpPr>
        <p:spPr>
          <a:xfrm>
            <a:off x="165100" y="5437188"/>
            <a:ext cx="4940300" cy="392112"/>
          </a:xfrm>
          <a:prstGeom prst="rect">
            <a:avLst/>
          </a:prstGeom>
          <a:solidFill>
            <a:srgbClr val="EBAB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21" name="Retângulo 3"/>
          <p:cNvSpPr>
            <a:spLocks noChangeArrowheads="1"/>
          </p:cNvSpPr>
          <p:nvPr/>
        </p:nvSpPr>
        <p:spPr bwMode="auto">
          <a:xfrm>
            <a:off x="1533525" y="1120775"/>
            <a:ext cx="3619500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5400" b="1" smtClean="0">
                <a:solidFill>
                  <a:srgbClr val="0D5179"/>
                </a:solidFill>
                <a:latin typeface="Century Gothic" pitchFamily="34" charset="0"/>
                <a:cs typeface="Times New Roman" pitchFamily="18" charset="0"/>
              </a:rPr>
              <a:t>Muito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altLang="pt-BR" sz="5400" b="1" smtClean="0">
                <a:solidFill>
                  <a:srgbClr val="0D5179"/>
                </a:solidFill>
                <a:latin typeface="Century Gothic" pitchFamily="34" charset="0"/>
                <a:cs typeface="Times New Roman" pitchFamily="18" charset="0"/>
              </a:rPr>
              <a:t>Obrigado!</a:t>
            </a:r>
          </a:p>
        </p:txBody>
      </p:sp>
      <p:sp>
        <p:nvSpPr>
          <p:cNvPr id="22" name="Retângulo 6"/>
          <p:cNvSpPr>
            <a:spLocks noChangeArrowheads="1"/>
          </p:cNvSpPr>
          <p:nvPr/>
        </p:nvSpPr>
        <p:spPr bwMode="auto">
          <a:xfrm>
            <a:off x="1259632" y="3143250"/>
            <a:ext cx="3938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</a:pPr>
            <a:r>
              <a:rPr lang="pt-BR" altLang="pt-BR" sz="2200" b="1" dirty="0" smtClean="0">
                <a:solidFill>
                  <a:srgbClr val="FF0000"/>
                </a:solidFill>
                <a:latin typeface="Century Gothic" pitchFamily="34" charset="0"/>
                <a:cs typeface="Times New Roman" pitchFamily="18" charset="0"/>
              </a:rPr>
              <a:t>moacir.cerigueli@cni.org.br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63513" y="57150"/>
            <a:ext cx="1171575" cy="6781800"/>
            <a:chOff x="4203700" y="44624"/>
            <a:chExt cx="1169489" cy="6781628"/>
          </a:xfrm>
        </p:grpSpPr>
        <p:sp>
          <p:nvSpPr>
            <p:cNvPr id="27" name="Retângulo 10"/>
            <p:cNvSpPr/>
            <p:nvPr/>
          </p:nvSpPr>
          <p:spPr>
            <a:xfrm>
              <a:off x="4203700" y="5807103"/>
              <a:ext cx="1169489" cy="1019149"/>
            </a:xfrm>
            <a:prstGeom prst="rect">
              <a:avLst/>
            </a:prstGeom>
            <a:solidFill>
              <a:srgbClr val="07256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23" name="Retângulo 10"/>
            <p:cNvSpPr/>
            <p:nvPr/>
          </p:nvSpPr>
          <p:spPr>
            <a:xfrm>
              <a:off x="4203700" y="44624"/>
              <a:ext cx="1169489" cy="906440"/>
            </a:xfrm>
            <a:prstGeom prst="rect">
              <a:avLst/>
            </a:prstGeom>
            <a:solidFill>
              <a:srgbClr val="07256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5" name="Retângulo 10"/>
            <p:cNvSpPr/>
            <p:nvPr/>
          </p:nvSpPr>
          <p:spPr>
            <a:xfrm>
              <a:off x="4203700" y="2908401"/>
              <a:ext cx="1169489" cy="906440"/>
            </a:xfrm>
            <a:prstGeom prst="rect">
              <a:avLst/>
            </a:prstGeom>
            <a:solidFill>
              <a:srgbClr val="07256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24" name="Picture 23" descr="S63_k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50" t="16852" r="19444" b="67778"/>
          <a:stretch>
            <a:fillRect/>
          </a:stretch>
        </p:blipFill>
        <p:spPr bwMode="auto">
          <a:xfrm>
            <a:off x="169863" y="2944813"/>
            <a:ext cx="1214437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S63_k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61" t="20671" r="5556" b="63704"/>
          <a:stretch>
            <a:fillRect/>
          </a:stretch>
        </p:blipFill>
        <p:spPr bwMode="auto">
          <a:xfrm>
            <a:off x="379413" y="3833813"/>
            <a:ext cx="1104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tângulo 6"/>
          <p:cNvSpPr>
            <a:spLocks noChangeArrowheads="1"/>
          </p:cNvSpPr>
          <p:nvPr/>
        </p:nvSpPr>
        <p:spPr bwMode="auto">
          <a:xfrm>
            <a:off x="1395413" y="4070350"/>
            <a:ext cx="253206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utura BdCn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utura BdCn BT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</a:pPr>
            <a:r>
              <a:rPr lang="pt-BR" altLang="pt-BR" sz="2700" smtClean="0">
                <a:solidFill>
                  <a:srgbClr val="FFFFFF"/>
                </a:solidFill>
                <a:latin typeface="Century Gothic" pitchFamily="34" charset="0"/>
                <a:cs typeface="Times New Roman" pitchFamily="18" charset="0"/>
              </a:rPr>
              <a:t>061-3317-9758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5105400" y="4267200"/>
            <a:ext cx="2127250" cy="2466975"/>
          </a:xfrm>
          <a:prstGeom prst="rect">
            <a:avLst/>
          </a:prstGeom>
          <a:solidFill>
            <a:srgbClr val="EBAB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7232650" y="4267200"/>
            <a:ext cx="1763713" cy="2466975"/>
          </a:xfrm>
          <a:prstGeom prst="rect">
            <a:avLst/>
          </a:prstGeom>
          <a:solidFill>
            <a:srgbClr val="FFD8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7213600" y="2887663"/>
            <a:ext cx="1782763" cy="3846512"/>
          </a:xfrm>
          <a:prstGeom prst="rect">
            <a:avLst/>
          </a:prstGeom>
          <a:solidFill>
            <a:srgbClr val="DC800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5105400" y="2882900"/>
            <a:ext cx="2122488" cy="1398588"/>
          </a:xfrm>
          <a:prstGeom prst="rect">
            <a:avLst/>
          </a:prstGeom>
          <a:solidFill>
            <a:srgbClr val="1689C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5926138" y="1485900"/>
            <a:ext cx="3076575" cy="1401763"/>
          </a:xfrm>
          <a:prstGeom prst="rect">
            <a:avLst/>
          </a:prstGeom>
          <a:solidFill>
            <a:srgbClr val="FFD8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grpSp>
        <p:nvGrpSpPr>
          <p:cNvPr id="44048" name="Grupo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4050" name="Imagem 21" descr="Templat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7501"/>
            <a:stretch>
              <a:fillRect/>
            </a:stretch>
          </p:blipFill>
          <p:spPr bwMode="auto">
            <a:xfrm>
              <a:off x="0" y="0"/>
              <a:ext cx="2286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1" name="Imagem 22" descr="Templat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86"/>
            <a:stretch>
              <a:fillRect/>
            </a:stretch>
          </p:blipFill>
          <p:spPr bwMode="auto">
            <a:xfrm>
              <a:off x="8996363" y="0"/>
              <a:ext cx="147637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2" name="Imagem 23" descr="Templat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2" r="1614" b="96664"/>
            <a:stretch>
              <a:fillRect/>
            </a:stretch>
          </p:blipFill>
          <p:spPr bwMode="auto">
            <a:xfrm>
              <a:off x="220663" y="0"/>
              <a:ext cx="87757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3" name="Imagem 24" descr="Templat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2" t="97037" r="1614"/>
            <a:stretch>
              <a:fillRect/>
            </a:stretch>
          </p:blipFill>
          <p:spPr bwMode="auto">
            <a:xfrm>
              <a:off x="220663" y="6654800"/>
              <a:ext cx="8775700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049" name="Imagem 15" descr="Desc_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63" y="196850"/>
            <a:ext cx="8461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45127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1" grpId="0"/>
      <p:bldP spid="22" grpId="0"/>
      <p:bldP spid="2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lho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114</TotalTime>
  <Words>175</Words>
  <Application>Microsoft Office PowerPoint</Application>
  <PresentationFormat>Apresentação na tela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Brilho</vt:lpstr>
      <vt:lpstr>Design padrão</vt:lpstr>
      <vt:lpstr>Planilha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Confederacao Nacional da Industria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CNI</dc:creator>
  <cp:lastModifiedBy>CNI</cp:lastModifiedBy>
  <cp:revision>12</cp:revision>
  <dcterms:created xsi:type="dcterms:W3CDTF">2014-05-08T19:58:04Z</dcterms:created>
  <dcterms:modified xsi:type="dcterms:W3CDTF">2014-05-09T11:31:31Z</dcterms:modified>
</cp:coreProperties>
</file>